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PT Sans Bold" charset="1" panose="020B0703020203020204"/>
      <p:regular r:id="rId14"/>
    </p:embeddedFont>
    <p:embeddedFont>
      <p:font typeface="Source Sans Pro" charset="1" panose="020B0503030403020204"/>
      <p:regular r:id="rId15"/>
    </p:embeddedFont>
    <p:embeddedFont>
      <p:font typeface="League Spartan" charset="1" panose="00000800000000000000"/>
      <p:regular r:id="rId16"/>
    </p:embeddedFont>
    <p:embeddedFont>
      <p:font typeface="PT Sans" charset="1" panose="020B0503020203020204"/>
      <p:regular r:id="rId17"/>
    </p:embeddedFont>
    <p:embeddedFont>
      <p:font typeface="Poppins Ultra-Bold" charset="1" panose="00000900000000000000"/>
      <p:regular r:id="rId18"/>
    </p:embeddedFont>
    <p:embeddedFont>
      <p:font typeface="Canva Sans Bold" charset="1" panose="020B0803030501040103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Relationship Id="rId4" Target="../media/image1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88" r="0" b="-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322248"/>
            <a:chOff x="0" y="0"/>
            <a:chExt cx="3475695" cy="19617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75695" cy="1961778"/>
            </a:xfrm>
            <a:custGeom>
              <a:avLst/>
              <a:gdLst/>
              <a:ahLst/>
              <a:cxnLst/>
              <a:rect r="r" b="b" t="t" l="l"/>
              <a:pathLst>
                <a:path h="1961778" w="3475695">
                  <a:moveTo>
                    <a:pt x="0" y="0"/>
                  </a:moveTo>
                  <a:lnTo>
                    <a:pt x="3475695" y="0"/>
                  </a:lnTo>
                  <a:lnTo>
                    <a:pt x="3475695" y="1961778"/>
                  </a:lnTo>
                  <a:lnTo>
                    <a:pt x="0" y="1961778"/>
                  </a:lnTo>
                  <a:close/>
                </a:path>
              </a:pathLst>
            </a:custGeom>
            <a:solidFill>
              <a:srgbClr val="1A6FB0">
                <a:alpha val="84706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637388" y="2698507"/>
            <a:ext cx="15013224" cy="271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71"/>
              </a:lnSpc>
            </a:pPr>
            <a:r>
              <a:rPr lang="en-US" b="true" sz="7836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INDIA NATIONAL FAMILY HEALTH SURVEY (NFHS-5)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01528" y="5535479"/>
            <a:ext cx="12484943" cy="633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8"/>
              </a:lnSpc>
            </a:pPr>
            <a:r>
              <a:rPr lang="en-US" sz="3655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Data-Driven View of In</a:t>
            </a:r>
            <a:r>
              <a:rPr lang="en-US" sz="3655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dia’s Literacy, Health &amp; Nutrition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21752" y="8612505"/>
            <a:ext cx="6105139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TEAM MEMBERS NAME - SUBHASMITA KAR, ADITYA GOCHHAYAT, SOURAV PATRA,SK MUDASSIR NAWAZ, NADIKA NIKHIL REDDY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62967" y="6644205"/>
            <a:ext cx="3962066" cy="616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9"/>
              </a:lnSpc>
              <a:spcBef>
                <a:spcPct val="0"/>
              </a:spcBef>
            </a:pPr>
            <a:r>
              <a:rPr lang="en-US" b="true" sz="3621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BY  TEAM  24KARAT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A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299346"/>
            <a:ext cx="16230600" cy="5066769"/>
            <a:chOff x="0" y="0"/>
            <a:chExt cx="32767660" cy="102292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767659" cy="10229206"/>
            </a:xfrm>
            <a:custGeom>
              <a:avLst/>
              <a:gdLst/>
              <a:ahLst/>
              <a:cxnLst/>
              <a:rect r="r" b="b" t="t" l="l"/>
              <a:pathLst>
                <a:path h="10229206" w="32767659">
                  <a:moveTo>
                    <a:pt x="32767659" y="245305"/>
                  </a:moveTo>
                  <a:lnTo>
                    <a:pt x="32767659" y="9983901"/>
                  </a:lnTo>
                  <a:cubicBezTo>
                    <a:pt x="32767659" y="10119432"/>
                    <a:pt x="32522043" y="10229206"/>
                    <a:pt x="32218787" y="10229206"/>
                  </a:cubicBezTo>
                  <a:lnTo>
                    <a:pt x="548872" y="10229206"/>
                  </a:lnTo>
                  <a:cubicBezTo>
                    <a:pt x="245620" y="10229206"/>
                    <a:pt x="0" y="10119432"/>
                    <a:pt x="0" y="9983901"/>
                  </a:cubicBezTo>
                  <a:lnTo>
                    <a:pt x="0" y="245305"/>
                  </a:lnTo>
                  <a:cubicBezTo>
                    <a:pt x="0" y="109774"/>
                    <a:pt x="245620" y="0"/>
                    <a:pt x="548872" y="0"/>
                  </a:cubicBezTo>
                  <a:lnTo>
                    <a:pt x="32218787" y="0"/>
                  </a:lnTo>
                  <a:cubicBezTo>
                    <a:pt x="32522043" y="0"/>
                    <a:pt x="32767659" y="109774"/>
                    <a:pt x="32767659" y="245305"/>
                  </a:cubicBezTo>
                  <a:lnTo>
                    <a:pt x="0" y="0"/>
                  </a:lnTo>
                  <a:cubicBezTo>
                    <a:pt x="0" y="0"/>
                    <a:pt x="32767659" y="245305"/>
                    <a:pt x="32767659" y="245305"/>
                  </a:cubicBezTo>
                  <a:close/>
                </a:path>
              </a:pathLst>
            </a:custGeom>
            <a:blipFill>
              <a:blip r:embed="rId2"/>
              <a:stretch>
                <a:fillRect l="0" t="-56711" r="0" b="-56711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2146943" y="3832731"/>
            <a:ext cx="14623283" cy="6186674"/>
            <a:chOff x="0" y="0"/>
            <a:chExt cx="3208625" cy="13574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08625" cy="1357473"/>
            </a:xfrm>
            <a:custGeom>
              <a:avLst/>
              <a:gdLst/>
              <a:ahLst/>
              <a:cxnLst/>
              <a:rect r="r" b="b" t="t" l="l"/>
              <a:pathLst>
                <a:path h="1357473" w="3208625">
                  <a:moveTo>
                    <a:pt x="7941" y="0"/>
                  </a:moveTo>
                  <a:lnTo>
                    <a:pt x="3200684" y="0"/>
                  </a:lnTo>
                  <a:cubicBezTo>
                    <a:pt x="3205070" y="0"/>
                    <a:pt x="3208625" y="3555"/>
                    <a:pt x="3208625" y="7941"/>
                  </a:cubicBezTo>
                  <a:lnTo>
                    <a:pt x="3208625" y="1349532"/>
                  </a:lnTo>
                  <a:cubicBezTo>
                    <a:pt x="3208625" y="1353918"/>
                    <a:pt x="3205070" y="1357473"/>
                    <a:pt x="3200684" y="1357473"/>
                  </a:cubicBezTo>
                  <a:lnTo>
                    <a:pt x="7941" y="1357473"/>
                  </a:lnTo>
                  <a:cubicBezTo>
                    <a:pt x="5835" y="1357473"/>
                    <a:pt x="3815" y="1356637"/>
                    <a:pt x="2326" y="1355148"/>
                  </a:cubicBezTo>
                  <a:cubicBezTo>
                    <a:pt x="837" y="1353658"/>
                    <a:pt x="0" y="1351638"/>
                    <a:pt x="0" y="1349532"/>
                  </a:cubicBezTo>
                  <a:lnTo>
                    <a:pt x="0" y="7941"/>
                  </a:lnTo>
                  <a:cubicBezTo>
                    <a:pt x="0" y="5835"/>
                    <a:pt x="837" y="3815"/>
                    <a:pt x="2326" y="2326"/>
                  </a:cubicBezTo>
                  <a:cubicBezTo>
                    <a:pt x="3815" y="837"/>
                    <a:pt x="5835" y="0"/>
                    <a:pt x="7941" y="0"/>
                  </a:cubicBezTo>
                  <a:close/>
                </a:path>
              </a:pathLst>
            </a:custGeom>
            <a:solidFill>
              <a:srgbClr val="005AC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208625" cy="1395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76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232681"/>
            <a:ext cx="7265346" cy="796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53"/>
              </a:lnSpc>
            </a:pPr>
            <a:r>
              <a:rPr lang="en-US" sz="4681">
                <a:solidFill>
                  <a:srgbClr val="FFFBF8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Objectives &amp; Rationale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87278" y="4163487"/>
            <a:ext cx="14182949" cy="543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5"/>
              </a:lnSpc>
              <a:spcBef>
                <a:spcPct val="0"/>
              </a:spcBef>
            </a:pPr>
            <a:r>
              <a:rPr lang="en-US" b="true" sz="2818">
                <a:solidFill>
                  <a:srgbClr val="FFFBF8"/>
                </a:solidFill>
                <a:latin typeface="PT Sans Bold"/>
                <a:ea typeface="PT Sans Bold"/>
                <a:cs typeface="PT Sans Bold"/>
                <a:sym typeface="PT Sans Bold"/>
              </a:rPr>
              <a:t>OBJECTIVE:</a:t>
            </a:r>
          </a:p>
          <a:p>
            <a:pPr algn="l">
              <a:lnSpc>
                <a:spcPts val="3945"/>
              </a:lnSpc>
              <a:spcBef>
                <a:spcPct val="0"/>
              </a:spcBef>
            </a:pPr>
            <a:r>
              <a:rPr lang="en-US" b="true" sz="2818">
                <a:solidFill>
                  <a:srgbClr val="FFFBF8"/>
                </a:solidFill>
                <a:latin typeface="PT Sans Bold"/>
                <a:ea typeface="PT Sans Bold"/>
                <a:cs typeface="PT Sans Bold"/>
                <a:sym typeface="PT Sans Bold"/>
              </a:rPr>
              <a:t> T</a:t>
            </a:r>
            <a:r>
              <a:rPr lang="en-US" sz="2818">
                <a:solidFill>
                  <a:srgbClr val="FFFBF8"/>
                </a:solidFill>
                <a:latin typeface="PT Sans"/>
                <a:ea typeface="PT Sans"/>
                <a:cs typeface="PT Sans"/>
                <a:sym typeface="PT Sans"/>
              </a:rPr>
              <a:t>O ANALYZE INDIA’S DISTRICT-LEVEL AND STATE LEVEL DATA FROM THE NFHS-5 SURVEY TO IDENTIFY TRENDS AND GAPS IN KEY SOCIAL INDICATORS SUCH AS LITERACY, HEALTH, AND NUTRITION.</a:t>
            </a:r>
          </a:p>
          <a:p>
            <a:pPr algn="l">
              <a:lnSpc>
                <a:spcPts val="3945"/>
              </a:lnSpc>
              <a:spcBef>
                <a:spcPct val="0"/>
              </a:spcBef>
            </a:pPr>
          </a:p>
          <a:p>
            <a:pPr algn="l">
              <a:lnSpc>
                <a:spcPts val="3945"/>
              </a:lnSpc>
            </a:pPr>
            <a:r>
              <a:rPr lang="en-US" b="true" sz="2818">
                <a:solidFill>
                  <a:srgbClr val="FFFBF8"/>
                </a:solidFill>
                <a:latin typeface="PT Sans Bold"/>
                <a:ea typeface="PT Sans Bold"/>
                <a:cs typeface="PT Sans Bold"/>
                <a:sym typeface="PT Sans Bold"/>
              </a:rPr>
              <a:t>RATIONALE:</a:t>
            </a:r>
          </a:p>
          <a:p>
            <a:pPr algn="l" marL="608501" indent="-304251" lvl="1">
              <a:lnSpc>
                <a:spcPts val="3945"/>
              </a:lnSpc>
              <a:buFont typeface="Arial"/>
              <a:buChar char="•"/>
            </a:pPr>
            <a:r>
              <a:rPr lang="en-US" b="true" sz="2818">
                <a:solidFill>
                  <a:srgbClr val="FFFBF8"/>
                </a:solidFill>
                <a:latin typeface="PT Sans Bold"/>
                <a:ea typeface="PT Sans Bold"/>
                <a:cs typeface="PT Sans Bold"/>
                <a:sym typeface="PT Sans Bold"/>
              </a:rPr>
              <a:t>I</a:t>
            </a:r>
            <a:r>
              <a:rPr lang="en-US" sz="2818">
                <a:solidFill>
                  <a:srgbClr val="FFFBF8"/>
                </a:solidFill>
                <a:latin typeface="PT Sans"/>
                <a:ea typeface="PT Sans"/>
                <a:cs typeface="PT Sans"/>
                <a:sym typeface="PT Sans"/>
              </a:rPr>
              <a:t>NDIA’S NFHS-5 PROVIDES A RICH DATASET FOR UNDERSTANDING PUBLIC WELFARE.</a:t>
            </a:r>
          </a:p>
          <a:p>
            <a:pPr algn="l" marL="608501" indent="-304251" lvl="1">
              <a:lnSpc>
                <a:spcPts val="3945"/>
              </a:lnSpc>
              <a:buFont typeface="Arial"/>
              <a:buChar char="•"/>
            </a:pPr>
            <a:r>
              <a:rPr lang="en-US" sz="2818">
                <a:solidFill>
                  <a:srgbClr val="FFFBF8"/>
                </a:solidFill>
                <a:latin typeface="PT Sans"/>
                <a:ea typeface="PT Sans"/>
                <a:cs typeface="PT Sans"/>
                <a:sym typeface="PT Sans"/>
              </a:rPr>
              <a:t>OUR AIM WAS TO CONVERT THIS LARGE DATASET INTO ACTIONABLE INSIGHTS THROUGH POWER BI DASHBOARDS.</a:t>
            </a:r>
          </a:p>
          <a:p>
            <a:pPr algn="l" marL="608501" indent="-304251" lvl="1">
              <a:lnSpc>
                <a:spcPts val="3945"/>
              </a:lnSpc>
              <a:buFont typeface="Arial"/>
              <a:buChar char="•"/>
            </a:pPr>
            <a:r>
              <a:rPr lang="en-US" sz="2818">
                <a:solidFill>
                  <a:srgbClr val="FFFBF8"/>
                </a:solidFill>
                <a:latin typeface="PT Sans"/>
                <a:ea typeface="PT Sans"/>
                <a:cs typeface="PT Sans"/>
                <a:sym typeface="PT Sans"/>
              </a:rPr>
              <a:t>FOCUS AREAS: EDUCATION ACCESS, GENDER LITERACY, CHILD &amp; MATERNAL HEALTH, NUTRITION, ANAEMIA, AND CLEAN ENERGY USE.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40914" y="0"/>
            <a:ext cx="7735268" cy="10509069"/>
            <a:chOff x="0" y="0"/>
            <a:chExt cx="11594588" cy="157523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94588" cy="15752308"/>
            </a:xfrm>
            <a:custGeom>
              <a:avLst/>
              <a:gdLst/>
              <a:ahLst/>
              <a:cxnLst/>
              <a:rect r="r" b="b" t="t" l="l"/>
              <a:pathLst>
                <a:path h="15752308" w="11594588">
                  <a:moveTo>
                    <a:pt x="11594588" y="377753"/>
                  </a:moveTo>
                  <a:lnTo>
                    <a:pt x="11594588" y="15374555"/>
                  </a:lnTo>
                  <a:cubicBezTo>
                    <a:pt x="11594588" y="15583263"/>
                    <a:pt x="11507678" y="15752308"/>
                    <a:pt x="11400374" y="15752308"/>
                  </a:cubicBezTo>
                  <a:lnTo>
                    <a:pt x="194214" y="15752308"/>
                  </a:lnTo>
                  <a:cubicBezTo>
                    <a:pt x="86911" y="15752308"/>
                    <a:pt x="0" y="15583263"/>
                    <a:pt x="0" y="15374555"/>
                  </a:cubicBezTo>
                  <a:lnTo>
                    <a:pt x="0" y="377753"/>
                  </a:lnTo>
                  <a:cubicBezTo>
                    <a:pt x="0" y="169045"/>
                    <a:pt x="86911" y="0"/>
                    <a:pt x="194214" y="0"/>
                  </a:cubicBezTo>
                  <a:lnTo>
                    <a:pt x="11400374" y="0"/>
                  </a:lnTo>
                  <a:cubicBezTo>
                    <a:pt x="11507678" y="0"/>
                    <a:pt x="11594588" y="169045"/>
                    <a:pt x="11594588" y="377753"/>
                  </a:cubicBezTo>
                  <a:lnTo>
                    <a:pt x="0" y="0"/>
                  </a:lnTo>
                  <a:cubicBezTo>
                    <a:pt x="0" y="0"/>
                    <a:pt x="11594588" y="377753"/>
                    <a:pt x="11594588" y="377753"/>
                  </a:cubicBezTo>
                  <a:close/>
                </a:path>
              </a:pathLst>
            </a:custGeom>
            <a:blipFill>
              <a:blip r:embed="rId2"/>
              <a:stretch>
                <a:fillRect l="-51862" t="0" r="-51862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440799" y="1013279"/>
            <a:ext cx="9396585" cy="8245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1"/>
              </a:lnSpc>
              <a:spcBef>
                <a:spcPct val="0"/>
              </a:spcBef>
            </a:pPr>
            <a:r>
              <a:rPr lang="en-US" b="true" sz="2229">
                <a:solidFill>
                  <a:srgbClr val="102A89"/>
                </a:solidFill>
                <a:latin typeface="PT Sans Bold"/>
                <a:ea typeface="PT Sans Bold"/>
                <a:cs typeface="PT Sans Bold"/>
                <a:sym typeface="PT Sans Bold"/>
              </a:rPr>
              <a:t>APPROACH:</a:t>
            </a:r>
          </a:p>
          <a:p>
            <a:pPr algn="l">
              <a:lnSpc>
                <a:spcPts val="3121"/>
              </a:lnSpc>
              <a:spcBef>
                <a:spcPct val="0"/>
              </a:spcBef>
            </a:pPr>
            <a:r>
              <a:rPr lang="en-US" sz="2229">
                <a:solidFill>
                  <a:srgbClr val="102A89"/>
                </a:solidFill>
                <a:latin typeface="PT Sans"/>
                <a:ea typeface="PT Sans"/>
                <a:cs typeface="PT Sans"/>
                <a:sym typeface="PT Sans"/>
              </a:rPr>
              <a:t> DESIGNED THREE FOCUSED DASHBOARDS IN POWER BI TO TURN RAW NFHS-5 DATA INTO MEANINGFUL PATTERNS.</a:t>
            </a:r>
          </a:p>
          <a:p>
            <a:pPr algn="l">
              <a:lnSpc>
                <a:spcPts val="3121"/>
              </a:lnSpc>
              <a:spcBef>
                <a:spcPct val="0"/>
              </a:spcBef>
            </a:pPr>
          </a:p>
          <a:p>
            <a:pPr algn="l">
              <a:lnSpc>
                <a:spcPts val="3121"/>
              </a:lnSpc>
              <a:spcBef>
                <a:spcPct val="0"/>
              </a:spcBef>
            </a:pPr>
            <a:r>
              <a:rPr lang="en-US" b="true" sz="2229">
                <a:solidFill>
                  <a:srgbClr val="102A89"/>
                </a:solidFill>
                <a:latin typeface="PT Sans Bold"/>
                <a:ea typeface="PT Sans Bold"/>
                <a:cs typeface="PT Sans Bold"/>
                <a:sym typeface="PT Sans Bold"/>
              </a:rPr>
              <a:t>DASHBOARD STRUCTURE:</a:t>
            </a:r>
          </a:p>
          <a:p>
            <a:pPr algn="l" marL="481310" indent="-240655" lvl="1">
              <a:lnSpc>
                <a:spcPts val="3121"/>
              </a:lnSpc>
              <a:buFont typeface="Arial"/>
              <a:buChar char="•"/>
            </a:pPr>
            <a:r>
              <a:rPr lang="en-US" sz="2229">
                <a:solidFill>
                  <a:srgbClr val="102A89"/>
                </a:solidFill>
                <a:latin typeface="PT Sans"/>
                <a:ea typeface="PT Sans"/>
                <a:cs typeface="PT Sans"/>
                <a:sym typeface="PT Sans"/>
              </a:rPr>
              <a:t>DEMOGRAPHICS &amp; LITERACY OVERVIEW</a:t>
            </a:r>
          </a:p>
          <a:p>
            <a:pPr algn="l" marL="481310" indent="-240655" lvl="1">
              <a:lnSpc>
                <a:spcPts val="3121"/>
              </a:lnSpc>
              <a:buFont typeface="Arial"/>
              <a:buChar char="•"/>
            </a:pPr>
            <a:r>
              <a:rPr lang="en-US" sz="2229">
                <a:solidFill>
                  <a:srgbClr val="102A89"/>
                </a:solidFill>
                <a:latin typeface="PT Sans"/>
                <a:ea typeface="PT Sans"/>
                <a:cs typeface="PT Sans"/>
                <a:sym typeface="PT Sans"/>
              </a:rPr>
              <a:t>LITERACY BY STATE &amp; DISTRICT</a:t>
            </a:r>
          </a:p>
          <a:p>
            <a:pPr algn="l" marL="481310" indent="-240655" lvl="1">
              <a:lnSpc>
                <a:spcPts val="3121"/>
              </a:lnSpc>
              <a:buFont typeface="Arial"/>
              <a:buChar char="•"/>
            </a:pPr>
            <a:r>
              <a:rPr lang="en-US" sz="2229">
                <a:solidFill>
                  <a:srgbClr val="102A89"/>
                </a:solidFill>
                <a:latin typeface="PT Sans"/>
                <a:ea typeface="PT Sans"/>
                <a:cs typeface="PT Sans"/>
                <a:sym typeface="PT Sans"/>
              </a:rPr>
              <a:t>GENDER LITERACY COMPARISON</a:t>
            </a:r>
          </a:p>
          <a:p>
            <a:pPr algn="l" marL="481310" indent="-240655" lvl="1">
              <a:lnSpc>
                <a:spcPts val="3121"/>
              </a:lnSpc>
              <a:buFont typeface="Arial"/>
              <a:buChar char="•"/>
            </a:pPr>
            <a:r>
              <a:rPr lang="en-US" sz="2229">
                <a:solidFill>
                  <a:srgbClr val="102A89"/>
                </a:solidFill>
                <a:latin typeface="PT Sans"/>
                <a:ea typeface="PT Sans"/>
                <a:cs typeface="PT Sans"/>
                <a:sym typeface="PT Sans"/>
              </a:rPr>
              <a:t>TOP 10 LITERATE DISTRICTS</a:t>
            </a:r>
          </a:p>
          <a:p>
            <a:pPr algn="l" marL="481310" indent="-240655" lvl="1">
              <a:lnSpc>
                <a:spcPts val="3121"/>
              </a:lnSpc>
              <a:buFont typeface="Arial"/>
              <a:buChar char="•"/>
            </a:pPr>
            <a:r>
              <a:rPr lang="en-US" sz="2229">
                <a:solidFill>
                  <a:srgbClr val="102A89"/>
                </a:solidFill>
                <a:latin typeface="PT Sans"/>
                <a:ea typeface="PT Sans"/>
                <a:cs typeface="PT Sans"/>
                <a:sym typeface="PT Sans"/>
              </a:rPr>
              <a:t>EDUCATION ACCESS VS. POPULATION</a:t>
            </a:r>
          </a:p>
          <a:p>
            <a:pPr algn="l">
              <a:lnSpc>
                <a:spcPts val="3121"/>
              </a:lnSpc>
              <a:spcBef>
                <a:spcPct val="0"/>
              </a:spcBef>
            </a:pPr>
          </a:p>
          <a:p>
            <a:pPr algn="l">
              <a:lnSpc>
                <a:spcPts val="3121"/>
              </a:lnSpc>
              <a:spcBef>
                <a:spcPct val="0"/>
              </a:spcBef>
            </a:pPr>
            <a:r>
              <a:rPr lang="en-US" b="true" sz="2229">
                <a:solidFill>
                  <a:srgbClr val="102A89"/>
                </a:solidFill>
                <a:latin typeface="PT Sans Bold"/>
                <a:ea typeface="PT Sans Bold"/>
                <a:cs typeface="PT Sans Bold"/>
                <a:sym typeface="PT Sans Bold"/>
              </a:rPr>
              <a:t>HEALTH &amp; NUTRITION DASHBOARD</a:t>
            </a:r>
          </a:p>
          <a:p>
            <a:pPr algn="l" marL="481310" indent="-240655" lvl="1">
              <a:lnSpc>
                <a:spcPts val="3121"/>
              </a:lnSpc>
              <a:buFont typeface="Arial"/>
              <a:buChar char="•"/>
            </a:pPr>
            <a:r>
              <a:rPr lang="en-US" sz="2229">
                <a:solidFill>
                  <a:srgbClr val="102A89"/>
                </a:solidFill>
                <a:latin typeface="PT Sans"/>
                <a:ea typeface="PT Sans"/>
                <a:cs typeface="PT Sans"/>
                <a:sym typeface="PT Sans"/>
              </a:rPr>
              <a:t>MATERNAL AND CHILD HEALTH</a:t>
            </a:r>
          </a:p>
          <a:p>
            <a:pPr algn="l" marL="481310" indent="-240655" lvl="1">
              <a:lnSpc>
                <a:spcPts val="3121"/>
              </a:lnSpc>
              <a:buFont typeface="Arial"/>
              <a:buChar char="•"/>
            </a:pPr>
            <a:r>
              <a:rPr lang="en-US" sz="2229">
                <a:solidFill>
                  <a:srgbClr val="102A89"/>
                </a:solidFill>
                <a:latin typeface="PT Sans"/>
                <a:ea typeface="PT Sans"/>
                <a:cs typeface="PT Sans"/>
                <a:sym typeface="PT Sans"/>
              </a:rPr>
              <a:t>IMMUNIZATION AND INSTITUTIONAL BIRTHS</a:t>
            </a:r>
          </a:p>
          <a:p>
            <a:pPr algn="l" marL="481310" indent="-240655" lvl="1">
              <a:lnSpc>
                <a:spcPts val="3121"/>
              </a:lnSpc>
              <a:buFont typeface="Arial"/>
              <a:buChar char="•"/>
            </a:pPr>
            <a:r>
              <a:rPr lang="en-US" sz="2229">
                <a:solidFill>
                  <a:srgbClr val="102A89"/>
                </a:solidFill>
                <a:latin typeface="PT Sans"/>
                <a:ea typeface="PT Sans"/>
                <a:cs typeface="PT Sans"/>
                <a:sym typeface="PT Sans"/>
              </a:rPr>
              <a:t>ANAEMIA AMONG WOMEN AND CHILDREN</a:t>
            </a:r>
          </a:p>
          <a:p>
            <a:pPr algn="l" marL="481310" indent="-240655" lvl="1">
              <a:lnSpc>
                <a:spcPts val="3121"/>
              </a:lnSpc>
              <a:buFont typeface="Arial"/>
              <a:buChar char="•"/>
            </a:pPr>
            <a:r>
              <a:rPr lang="en-US" sz="2229">
                <a:solidFill>
                  <a:srgbClr val="102A89"/>
                </a:solidFill>
                <a:latin typeface="PT Sans"/>
                <a:ea typeface="PT Sans"/>
                <a:cs typeface="PT Sans"/>
                <a:sym typeface="PT Sans"/>
              </a:rPr>
              <a:t>NUTRITION AND OUT-OF-POCKET EXPENDITURE</a:t>
            </a:r>
          </a:p>
          <a:p>
            <a:pPr algn="l">
              <a:lnSpc>
                <a:spcPts val="3121"/>
              </a:lnSpc>
              <a:spcBef>
                <a:spcPct val="0"/>
              </a:spcBef>
            </a:pPr>
          </a:p>
          <a:p>
            <a:pPr algn="l">
              <a:lnSpc>
                <a:spcPts val="3121"/>
              </a:lnSpc>
              <a:spcBef>
                <a:spcPct val="0"/>
              </a:spcBef>
            </a:pPr>
            <a:r>
              <a:rPr lang="en-US" b="true" sz="2229">
                <a:solidFill>
                  <a:srgbClr val="102A89"/>
                </a:solidFill>
                <a:latin typeface="PT Sans Bold"/>
                <a:ea typeface="PT Sans Bold"/>
                <a:cs typeface="PT Sans Bold"/>
                <a:sym typeface="PT Sans Bold"/>
              </a:rPr>
              <a:t>SUMMARY DASHBOARD</a:t>
            </a:r>
          </a:p>
          <a:p>
            <a:pPr algn="l">
              <a:lnSpc>
                <a:spcPts val="3121"/>
              </a:lnSpc>
              <a:spcBef>
                <a:spcPct val="0"/>
              </a:spcBef>
            </a:pPr>
            <a:r>
              <a:rPr lang="en-US" sz="2229">
                <a:solidFill>
                  <a:srgbClr val="102A89"/>
                </a:solidFill>
                <a:latin typeface="PT Sans"/>
                <a:ea typeface="PT Sans"/>
                <a:cs typeface="PT Sans"/>
                <a:sym typeface="PT Sans"/>
              </a:rPr>
              <a:t>KEY KPIS: LITERACY RATE, CLEAN FUEL USAGE, INSTITUTIONAL BIRTHS</a:t>
            </a:r>
          </a:p>
          <a:p>
            <a:pPr algn="l">
              <a:lnSpc>
                <a:spcPts val="3121"/>
              </a:lnSpc>
              <a:spcBef>
                <a:spcPct val="0"/>
              </a:spcBef>
            </a:pPr>
            <a:r>
              <a:rPr lang="en-US" sz="2229">
                <a:solidFill>
                  <a:srgbClr val="102A89"/>
                </a:solidFill>
                <a:latin typeface="PT Sans"/>
                <a:ea typeface="PT Sans"/>
                <a:cs typeface="PT Sans"/>
                <a:sym typeface="PT Sans"/>
              </a:rPr>
              <a:t>DESIGN FOCUS:</a:t>
            </a:r>
          </a:p>
          <a:p>
            <a:pPr algn="l">
              <a:lnSpc>
                <a:spcPts val="3121"/>
              </a:lnSpc>
              <a:spcBef>
                <a:spcPct val="0"/>
              </a:spcBef>
            </a:pPr>
            <a:r>
              <a:rPr lang="en-US" sz="2229">
                <a:solidFill>
                  <a:srgbClr val="102A89"/>
                </a:solidFill>
                <a:latin typeface="PT Sans"/>
                <a:ea typeface="PT Sans"/>
                <a:cs typeface="PT Sans"/>
                <a:sym typeface="PT Sans"/>
              </a:rPr>
              <a:t> CLARITY • SIMPLICITY • INTERACTIVITY • POLICY RELEVANCE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40295" y="942975"/>
            <a:ext cx="9597089" cy="8742288"/>
            <a:chOff x="0" y="0"/>
            <a:chExt cx="1974710" cy="17988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74710" cy="1798825"/>
            </a:xfrm>
            <a:custGeom>
              <a:avLst/>
              <a:gdLst/>
              <a:ahLst/>
              <a:cxnLst/>
              <a:rect r="r" b="b" t="t" l="l"/>
              <a:pathLst>
                <a:path h="1798825" w="1974710">
                  <a:moveTo>
                    <a:pt x="15756" y="0"/>
                  </a:moveTo>
                  <a:lnTo>
                    <a:pt x="1958954" y="0"/>
                  </a:lnTo>
                  <a:cubicBezTo>
                    <a:pt x="1963133" y="0"/>
                    <a:pt x="1967140" y="1660"/>
                    <a:pt x="1970095" y="4615"/>
                  </a:cubicBezTo>
                  <a:cubicBezTo>
                    <a:pt x="1973050" y="7570"/>
                    <a:pt x="1974710" y="11577"/>
                    <a:pt x="1974710" y="15756"/>
                  </a:cubicBezTo>
                  <a:lnTo>
                    <a:pt x="1974710" y="1783069"/>
                  </a:lnTo>
                  <a:cubicBezTo>
                    <a:pt x="1974710" y="1791771"/>
                    <a:pt x="1967656" y="1798825"/>
                    <a:pt x="1958954" y="1798825"/>
                  </a:cubicBezTo>
                  <a:lnTo>
                    <a:pt x="15756" y="1798825"/>
                  </a:lnTo>
                  <a:cubicBezTo>
                    <a:pt x="11577" y="1798825"/>
                    <a:pt x="7570" y="1797165"/>
                    <a:pt x="4615" y="1794210"/>
                  </a:cubicBezTo>
                  <a:cubicBezTo>
                    <a:pt x="1660" y="1791255"/>
                    <a:pt x="0" y="1787248"/>
                    <a:pt x="0" y="1783069"/>
                  </a:cubicBezTo>
                  <a:lnTo>
                    <a:pt x="0" y="15756"/>
                  </a:lnTo>
                  <a:cubicBezTo>
                    <a:pt x="0" y="7054"/>
                    <a:pt x="7054" y="0"/>
                    <a:pt x="157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102A89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974710" cy="1846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40799" y="194708"/>
            <a:ext cx="9129847" cy="601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1"/>
              </a:lnSpc>
            </a:pPr>
            <a:r>
              <a:rPr lang="en-US" sz="3544">
                <a:solidFill>
                  <a:srgbClr val="102A8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Dashboard Design &amp; Approach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40710" y="2551219"/>
            <a:ext cx="8918590" cy="6735692"/>
            <a:chOff x="0" y="0"/>
            <a:chExt cx="18005578" cy="135985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005578" cy="13598565"/>
            </a:xfrm>
            <a:custGeom>
              <a:avLst/>
              <a:gdLst/>
              <a:ahLst/>
              <a:cxnLst/>
              <a:rect r="r" b="b" t="t" l="l"/>
              <a:pathLst>
                <a:path h="13598565" w="18005578">
                  <a:moveTo>
                    <a:pt x="18005578" y="326105"/>
                  </a:moveTo>
                  <a:lnTo>
                    <a:pt x="18005578" y="13272461"/>
                  </a:lnTo>
                  <a:cubicBezTo>
                    <a:pt x="18005578" y="13452633"/>
                    <a:pt x="17870613" y="13598565"/>
                    <a:pt x="17703977" y="13598565"/>
                  </a:cubicBezTo>
                  <a:lnTo>
                    <a:pt x="301601" y="13598565"/>
                  </a:lnTo>
                  <a:cubicBezTo>
                    <a:pt x="134966" y="13598565"/>
                    <a:pt x="0" y="13452633"/>
                    <a:pt x="0" y="13272461"/>
                  </a:cubicBezTo>
                  <a:lnTo>
                    <a:pt x="0" y="326105"/>
                  </a:lnTo>
                  <a:cubicBezTo>
                    <a:pt x="0" y="145932"/>
                    <a:pt x="134966" y="0"/>
                    <a:pt x="301601" y="0"/>
                  </a:cubicBezTo>
                  <a:lnTo>
                    <a:pt x="17703977" y="0"/>
                  </a:lnTo>
                  <a:cubicBezTo>
                    <a:pt x="17870613" y="0"/>
                    <a:pt x="18005578" y="145932"/>
                    <a:pt x="18005578" y="326105"/>
                  </a:cubicBezTo>
                  <a:lnTo>
                    <a:pt x="0" y="0"/>
                  </a:lnTo>
                  <a:cubicBezTo>
                    <a:pt x="0" y="0"/>
                    <a:pt x="18005578" y="326105"/>
                    <a:pt x="18005578" y="326105"/>
                  </a:cubicBezTo>
                  <a:close/>
                </a:path>
              </a:pathLst>
            </a:custGeom>
            <a:blipFill>
              <a:blip r:embed="rId2"/>
              <a:stretch>
                <a:fillRect l="-45548" t="-30484" r="-6678" b="-380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694813" y="6446782"/>
            <a:ext cx="13627568" cy="3554468"/>
            <a:chOff x="0" y="0"/>
            <a:chExt cx="3589154" cy="93615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589154" cy="936156"/>
            </a:xfrm>
            <a:custGeom>
              <a:avLst/>
              <a:gdLst/>
              <a:ahLst/>
              <a:cxnLst/>
              <a:rect r="r" b="b" t="t" l="l"/>
              <a:pathLst>
                <a:path h="936156" w="3589154">
                  <a:moveTo>
                    <a:pt x="8522" y="0"/>
                  </a:moveTo>
                  <a:lnTo>
                    <a:pt x="3580632" y="0"/>
                  </a:lnTo>
                  <a:cubicBezTo>
                    <a:pt x="3582892" y="0"/>
                    <a:pt x="3585060" y="898"/>
                    <a:pt x="3586658" y="2496"/>
                  </a:cubicBezTo>
                  <a:cubicBezTo>
                    <a:pt x="3588256" y="4094"/>
                    <a:pt x="3589154" y="6262"/>
                    <a:pt x="3589154" y="8522"/>
                  </a:cubicBezTo>
                  <a:lnTo>
                    <a:pt x="3589154" y="927634"/>
                  </a:lnTo>
                  <a:cubicBezTo>
                    <a:pt x="3589154" y="929894"/>
                    <a:pt x="3588256" y="932062"/>
                    <a:pt x="3586658" y="933660"/>
                  </a:cubicBezTo>
                  <a:cubicBezTo>
                    <a:pt x="3585060" y="935258"/>
                    <a:pt x="3582892" y="936156"/>
                    <a:pt x="3580632" y="936156"/>
                  </a:cubicBezTo>
                  <a:lnTo>
                    <a:pt x="8522" y="936156"/>
                  </a:lnTo>
                  <a:cubicBezTo>
                    <a:pt x="6262" y="936156"/>
                    <a:pt x="4094" y="935258"/>
                    <a:pt x="2496" y="933660"/>
                  </a:cubicBezTo>
                  <a:cubicBezTo>
                    <a:pt x="898" y="932062"/>
                    <a:pt x="0" y="929894"/>
                    <a:pt x="0" y="927634"/>
                  </a:cubicBezTo>
                  <a:lnTo>
                    <a:pt x="0" y="8522"/>
                  </a:lnTo>
                  <a:cubicBezTo>
                    <a:pt x="0" y="6262"/>
                    <a:pt x="898" y="4094"/>
                    <a:pt x="2496" y="2496"/>
                  </a:cubicBezTo>
                  <a:cubicBezTo>
                    <a:pt x="4094" y="898"/>
                    <a:pt x="6262" y="0"/>
                    <a:pt x="8522" y="0"/>
                  </a:cubicBezTo>
                  <a:close/>
                </a:path>
              </a:pathLst>
            </a:custGeom>
            <a:solidFill>
              <a:srgbClr val="005AC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589154" cy="974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76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020256" y="7442277"/>
            <a:ext cx="1124805" cy="781740"/>
          </a:xfrm>
          <a:custGeom>
            <a:avLst/>
            <a:gdLst/>
            <a:ahLst/>
            <a:cxnLst/>
            <a:rect r="r" b="b" t="t" l="l"/>
            <a:pathLst>
              <a:path h="781740" w="1124805">
                <a:moveTo>
                  <a:pt x="0" y="0"/>
                </a:moveTo>
                <a:lnTo>
                  <a:pt x="1124806" y="0"/>
                </a:lnTo>
                <a:lnTo>
                  <a:pt x="1124806" y="781739"/>
                </a:lnTo>
                <a:lnTo>
                  <a:pt x="0" y="7817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9599" y="160474"/>
            <a:ext cx="7674687" cy="684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43"/>
              </a:lnSpc>
            </a:pPr>
            <a:r>
              <a:rPr lang="en-US" sz="4030">
                <a:solidFill>
                  <a:srgbClr val="102A8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Key Insights &amp; Findings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340710" y="6706133"/>
            <a:ext cx="717201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EDUCATION &amp; DEMOGRAPHICS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145062" y="7693512"/>
            <a:ext cx="536353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AVERAGE LITERACY RATE: 71.5%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90914" y="7483962"/>
            <a:ext cx="5329154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K</a:t>
            </a:r>
            <a:r>
              <a:rPr lang="en-US" b="true" sz="2399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ERALA AND MIZORAM TOP LITERACY; BIHAR AND UP LAG.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262140" y="8889852"/>
            <a:ext cx="5329154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P</a:t>
            </a:r>
            <a:r>
              <a:rPr lang="en-US" b="true" sz="2399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ERSISTENT GENDER LITERACY GAP IN NORTHERN STATES.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1364315" y="7531587"/>
            <a:ext cx="1124805" cy="781740"/>
          </a:xfrm>
          <a:custGeom>
            <a:avLst/>
            <a:gdLst/>
            <a:ahLst/>
            <a:cxnLst/>
            <a:rect r="r" b="b" t="t" l="l"/>
            <a:pathLst>
              <a:path h="781740" w="1124805">
                <a:moveTo>
                  <a:pt x="0" y="0"/>
                </a:moveTo>
                <a:lnTo>
                  <a:pt x="1124805" y="0"/>
                </a:lnTo>
                <a:lnTo>
                  <a:pt x="1124805" y="781739"/>
                </a:lnTo>
                <a:lnTo>
                  <a:pt x="0" y="7817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019195" y="8937477"/>
            <a:ext cx="1124805" cy="781740"/>
          </a:xfrm>
          <a:custGeom>
            <a:avLst/>
            <a:gdLst/>
            <a:ahLst/>
            <a:cxnLst/>
            <a:rect r="r" b="b" t="t" l="l"/>
            <a:pathLst>
              <a:path h="781740" w="1124805">
                <a:moveTo>
                  <a:pt x="0" y="0"/>
                </a:moveTo>
                <a:lnTo>
                  <a:pt x="1124805" y="0"/>
                </a:lnTo>
                <a:lnTo>
                  <a:pt x="1124805" y="781740"/>
                </a:lnTo>
                <a:lnTo>
                  <a:pt x="0" y="7817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49599" y="1417799"/>
            <a:ext cx="7891110" cy="4314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1"/>
              </a:lnSpc>
              <a:spcBef>
                <a:spcPct val="0"/>
              </a:spcBef>
            </a:pPr>
            <a:r>
              <a:rPr lang="en-US" b="true" sz="2251">
                <a:solidFill>
                  <a:srgbClr val="000000"/>
                </a:solidFill>
                <a:latin typeface="PT Sans Bold"/>
                <a:ea typeface="PT Sans Bold"/>
                <a:cs typeface="PT Sans Bold"/>
                <a:sym typeface="PT Sans Bold"/>
              </a:rPr>
              <a:t>HEALTH &amp; NUTRITION</a:t>
            </a:r>
          </a:p>
          <a:p>
            <a:pPr algn="l" marL="486020" indent="-243010" lvl="1">
              <a:lnSpc>
                <a:spcPts val="3151"/>
              </a:lnSpc>
              <a:buFont typeface="Arial"/>
              <a:buChar char="•"/>
            </a:pPr>
            <a:r>
              <a:rPr lang="en-US" sz="2251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INSTITUTIONAL BIRTHS: 88.6% (STRONG IMPROVEMENT).</a:t>
            </a:r>
          </a:p>
          <a:p>
            <a:pPr algn="l" marL="486020" indent="-243010" lvl="1">
              <a:lnSpc>
                <a:spcPts val="3151"/>
              </a:lnSpc>
              <a:buFont typeface="Arial"/>
              <a:buChar char="•"/>
            </a:pPr>
            <a:r>
              <a:rPr lang="en-US" sz="2251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ANAEMIA: FOUND IN OVER 50% OF WOMEN AGED 15–49.</a:t>
            </a:r>
          </a:p>
          <a:p>
            <a:pPr algn="l" marL="486020" indent="-243010" lvl="1">
              <a:lnSpc>
                <a:spcPts val="3151"/>
              </a:lnSpc>
              <a:buFont typeface="Arial"/>
              <a:buChar char="•"/>
            </a:pPr>
            <a:r>
              <a:rPr lang="en-US" sz="2251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CHILD MALNUTRITION HIGHER IN EASTERN &amp; CENTRAL INDIA.</a:t>
            </a:r>
          </a:p>
          <a:p>
            <a:pPr algn="l" marL="486020" indent="-243010" lvl="1">
              <a:lnSpc>
                <a:spcPts val="3151"/>
              </a:lnSpc>
              <a:buFont typeface="Arial"/>
              <a:buChar char="•"/>
            </a:pPr>
            <a:r>
              <a:rPr lang="en-US" sz="2251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IMMUNIZATION COVERAGE GENERALLY STRONG BUT UNEQUAL.</a:t>
            </a:r>
          </a:p>
          <a:p>
            <a:pPr algn="l">
              <a:lnSpc>
                <a:spcPts val="3151"/>
              </a:lnSpc>
              <a:spcBef>
                <a:spcPct val="0"/>
              </a:spcBef>
            </a:pPr>
          </a:p>
          <a:p>
            <a:pPr algn="l">
              <a:lnSpc>
                <a:spcPts val="3151"/>
              </a:lnSpc>
              <a:spcBef>
                <a:spcPct val="0"/>
              </a:spcBef>
            </a:pPr>
            <a:r>
              <a:rPr lang="en-US" b="true" sz="2251">
                <a:solidFill>
                  <a:srgbClr val="000000"/>
                </a:solidFill>
                <a:latin typeface="PT Sans Bold"/>
                <a:ea typeface="PT Sans Bold"/>
                <a:cs typeface="PT Sans Bold"/>
                <a:sym typeface="PT Sans Bold"/>
              </a:rPr>
              <a:t>CLEAN ENERGY USE</a:t>
            </a:r>
          </a:p>
          <a:p>
            <a:pPr algn="l" marL="486020" indent="-243010" lvl="1">
              <a:lnSpc>
                <a:spcPts val="3151"/>
              </a:lnSpc>
              <a:buFont typeface="Arial"/>
              <a:buChar char="•"/>
            </a:pPr>
            <a:r>
              <a:rPr lang="en-US" sz="2251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ONLY 39.3% HOUSEHOLDS USE CLEAN COOKING FUEL — LARGE RURAL GAP.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575863" y="-1644119"/>
            <a:ext cx="157142" cy="5450657"/>
            <a:chOff x="0" y="0"/>
            <a:chExt cx="41387" cy="14355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387" cy="1435564"/>
            </a:xfrm>
            <a:custGeom>
              <a:avLst/>
              <a:gdLst/>
              <a:ahLst/>
              <a:cxnLst/>
              <a:rect r="r" b="b" t="t" l="l"/>
              <a:pathLst>
                <a:path h="1435564" w="41387">
                  <a:moveTo>
                    <a:pt x="0" y="0"/>
                  </a:moveTo>
                  <a:lnTo>
                    <a:pt x="41387" y="0"/>
                  </a:lnTo>
                  <a:lnTo>
                    <a:pt x="41387" y="1435564"/>
                  </a:lnTo>
                  <a:lnTo>
                    <a:pt x="0" y="1435564"/>
                  </a:lnTo>
                  <a:close/>
                </a:path>
              </a:pathLst>
            </a:custGeom>
            <a:solidFill>
              <a:srgbClr val="2657C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1387" cy="15022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654435" y="292812"/>
            <a:ext cx="2633565" cy="8215476"/>
            <a:chOff x="0" y="0"/>
            <a:chExt cx="3511420" cy="1095396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25942" t="0" r="25942" b="0"/>
            <a:stretch>
              <a:fillRect/>
            </a:stretch>
          </p:blipFill>
          <p:spPr>
            <a:xfrm flipH="false" flipV="false">
              <a:off x="0" y="0"/>
              <a:ext cx="3511420" cy="10953967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1028700" y="245187"/>
            <a:ext cx="12268187" cy="1116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169"/>
              </a:lnSpc>
            </a:pPr>
            <a:r>
              <a:rPr lang="en-US" b="true" sz="7042" spc="-140">
                <a:solidFill>
                  <a:srgbClr val="2657C1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Proven Solution &amp; Impact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2600243"/>
            <a:ext cx="6905672" cy="2187298"/>
            <a:chOff x="0" y="0"/>
            <a:chExt cx="1818778" cy="5760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18778" cy="576078"/>
            </a:xfrm>
            <a:custGeom>
              <a:avLst/>
              <a:gdLst/>
              <a:ahLst/>
              <a:cxnLst/>
              <a:rect r="r" b="b" t="t" l="l"/>
              <a:pathLst>
                <a:path h="576078" w="1818778">
                  <a:moveTo>
                    <a:pt x="0" y="0"/>
                  </a:moveTo>
                  <a:lnTo>
                    <a:pt x="1818778" y="0"/>
                  </a:lnTo>
                  <a:lnTo>
                    <a:pt x="1818778" y="576078"/>
                  </a:lnTo>
                  <a:lnTo>
                    <a:pt x="0" y="576078"/>
                  </a:lnTo>
                  <a:close/>
                </a:path>
              </a:pathLst>
            </a:custGeom>
            <a:solidFill>
              <a:srgbClr val="F7F7F7"/>
            </a:solidFill>
            <a:ln w="38100" cap="sq">
              <a:solidFill>
                <a:srgbClr val="2657C1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818778" cy="642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5187591"/>
            <a:ext cx="6905672" cy="2187298"/>
            <a:chOff x="0" y="0"/>
            <a:chExt cx="1818778" cy="5760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18778" cy="576078"/>
            </a:xfrm>
            <a:custGeom>
              <a:avLst/>
              <a:gdLst/>
              <a:ahLst/>
              <a:cxnLst/>
              <a:rect r="r" b="b" t="t" l="l"/>
              <a:pathLst>
                <a:path h="576078" w="1818778">
                  <a:moveTo>
                    <a:pt x="0" y="0"/>
                  </a:moveTo>
                  <a:lnTo>
                    <a:pt x="1818778" y="0"/>
                  </a:lnTo>
                  <a:lnTo>
                    <a:pt x="1818778" y="576078"/>
                  </a:lnTo>
                  <a:lnTo>
                    <a:pt x="0" y="576078"/>
                  </a:lnTo>
                  <a:close/>
                </a:path>
              </a:pathLst>
            </a:custGeom>
            <a:solidFill>
              <a:srgbClr val="2657C1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1818778" cy="642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339187" y="2600243"/>
            <a:ext cx="6905672" cy="2187298"/>
            <a:chOff x="0" y="0"/>
            <a:chExt cx="1818778" cy="57607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18778" cy="576078"/>
            </a:xfrm>
            <a:custGeom>
              <a:avLst/>
              <a:gdLst/>
              <a:ahLst/>
              <a:cxnLst/>
              <a:rect r="r" b="b" t="t" l="l"/>
              <a:pathLst>
                <a:path h="576078" w="1818778">
                  <a:moveTo>
                    <a:pt x="0" y="0"/>
                  </a:moveTo>
                  <a:lnTo>
                    <a:pt x="1818778" y="0"/>
                  </a:lnTo>
                  <a:lnTo>
                    <a:pt x="1818778" y="576078"/>
                  </a:lnTo>
                  <a:lnTo>
                    <a:pt x="0" y="576078"/>
                  </a:lnTo>
                  <a:close/>
                </a:path>
              </a:pathLst>
            </a:custGeom>
            <a:solidFill>
              <a:srgbClr val="2657C1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1818778" cy="642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339187" y="5187591"/>
            <a:ext cx="6905672" cy="2187298"/>
            <a:chOff x="0" y="0"/>
            <a:chExt cx="1818778" cy="57607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818778" cy="576078"/>
            </a:xfrm>
            <a:custGeom>
              <a:avLst/>
              <a:gdLst/>
              <a:ahLst/>
              <a:cxnLst/>
              <a:rect r="r" b="b" t="t" l="l"/>
              <a:pathLst>
                <a:path h="576078" w="1818778">
                  <a:moveTo>
                    <a:pt x="0" y="0"/>
                  </a:moveTo>
                  <a:lnTo>
                    <a:pt x="1818778" y="0"/>
                  </a:lnTo>
                  <a:lnTo>
                    <a:pt x="1818778" y="576078"/>
                  </a:lnTo>
                  <a:lnTo>
                    <a:pt x="0" y="576078"/>
                  </a:lnTo>
                  <a:close/>
                </a:path>
              </a:pathLst>
            </a:custGeom>
            <a:solidFill>
              <a:srgbClr val="F7F7F7"/>
            </a:solidFill>
            <a:ln w="38100" cap="sq">
              <a:solidFill>
                <a:srgbClr val="2657C1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1818778" cy="642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441440" y="1458794"/>
            <a:ext cx="12855446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2657C1"/>
                </a:solidFill>
                <a:latin typeface="PT Sans Bold"/>
                <a:ea typeface="PT Sans Bold"/>
                <a:cs typeface="PT Sans Bold"/>
                <a:sym typeface="PT Sans Bold"/>
              </a:rPr>
              <a:t>WE DEVELOPED A POWER BI DASHBOARD SYSTEM THAT CONVERTS NFHS-5 DATA INTO ACTIONABLE INSIGHTS AT STATE AND DISTRICT LEVELS.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3257647"/>
            <a:ext cx="6905672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2657C1"/>
                </a:solidFill>
                <a:latin typeface="PT Sans Bold"/>
                <a:ea typeface="PT Sans Bold"/>
                <a:cs typeface="PT Sans Bold"/>
                <a:sym typeface="PT Sans Bold"/>
              </a:rPr>
              <a:t>SIMPLIFIED 130+ INDICATORS INTO A VISUAL DECISION-SUPPORT TOOL.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341567" y="3197498"/>
            <a:ext cx="6905672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FFFBF8"/>
                </a:solidFill>
                <a:latin typeface="PT Sans Bold"/>
                <a:ea typeface="PT Sans Bold"/>
                <a:cs typeface="PT Sans Bold"/>
                <a:sym typeface="PT Sans Bold"/>
              </a:rPr>
              <a:t>HELPS POLICYMAKERS TRACK LITERACY, HEALTH, AND NUTRITION GOALS.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5844995"/>
            <a:ext cx="6905672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ENABLES COMPARISON BETWEEN STATES TO ALLOCATE RESOURCES EFFICIENTLY.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772533" y="5844995"/>
            <a:ext cx="6038981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005ACB"/>
                </a:solidFill>
                <a:latin typeface="PT Sans Bold"/>
                <a:ea typeface="PT Sans Bold"/>
                <a:cs typeface="PT Sans Bold"/>
                <a:sym typeface="PT Sans Bold"/>
              </a:rPr>
              <a:t>BUILDS FOUNDATION FOR DATA-DRIVEN GOVERNANCE.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09742" y="7740573"/>
            <a:ext cx="9763919" cy="208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000000"/>
                </a:solidFill>
                <a:latin typeface="PT Sans Bold"/>
                <a:ea typeface="PT Sans Bold"/>
                <a:cs typeface="PT Sans Bold"/>
                <a:sym typeface="PT Sans Bold"/>
              </a:rPr>
              <a:t>IMPACT EXAMPLE:</a:t>
            </a: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DISTRICT ADMINISTRATORS CAN USE THIS DASHBOARD TO IDENTIFY:</a:t>
            </a: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LOW FEMALE LITERACY AREAS FOR EDUCATION DRIVES.</a:t>
            </a: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HIGH ANAEMIA PREVALENCE FOR TARGETED HEALTH CAMPS.</a:t>
            </a: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RURAL ZONES WITH POOR CLEAN-FUEL ACCESS FOR SUBSIDY FOCUS.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80919" y="2781113"/>
            <a:ext cx="178381" cy="6477187"/>
            <a:chOff x="0" y="0"/>
            <a:chExt cx="46981" cy="17059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981" cy="1705926"/>
            </a:xfrm>
            <a:custGeom>
              <a:avLst/>
              <a:gdLst/>
              <a:ahLst/>
              <a:cxnLst/>
              <a:rect r="r" b="b" t="t" l="l"/>
              <a:pathLst>
                <a:path h="1705926" w="46981">
                  <a:moveTo>
                    <a:pt x="0" y="0"/>
                  </a:moveTo>
                  <a:lnTo>
                    <a:pt x="46981" y="0"/>
                  </a:lnTo>
                  <a:lnTo>
                    <a:pt x="46981" y="1705926"/>
                  </a:lnTo>
                  <a:lnTo>
                    <a:pt x="0" y="1705926"/>
                  </a:lnTo>
                  <a:close/>
                </a:path>
              </a:pathLst>
            </a:custGeom>
            <a:solidFill>
              <a:srgbClr val="2657C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6981" cy="17726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36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311015" y="5128508"/>
            <a:ext cx="6976985" cy="5158492"/>
            <a:chOff x="0" y="0"/>
            <a:chExt cx="9302647" cy="6877989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25370" r="0" b="25370"/>
            <a:stretch>
              <a:fillRect/>
            </a:stretch>
          </p:blipFill>
          <p:spPr>
            <a:xfrm flipH="false" flipV="false">
              <a:off x="0" y="0"/>
              <a:ext cx="9302647" cy="6877989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694526" y="1571625"/>
            <a:ext cx="15109520" cy="1250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743"/>
              </a:lnSpc>
            </a:pPr>
            <a:r>
              <a:rPr lang="en-US" b="true" sz="6959" spc="-139">
                <a:solidFill>
                  <a:srgbClr val="2657C1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Conclusion &amp; Learning Summary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112310"/>
            <a:ext cx="12547452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2657C1"/>
                </a:solidFill>
                <a:latin typeface="PT Sans Bold"/>
                <a:ea typeface="PT Sans Bold"/>
                <a:cs typeface="PT Sans Bold"/>
                <a:sym typeface="PT Sans Bold"/>
              </a:rPr>
              <a:t>OUR PROJECT DEMONSTRATES HOW OPEN GOVERNMENT DATA LIKE NFHS-5 CAN BE TURNED INTO ACTIONABLE INTELLIGENCE THROUGH MODERN ANALYTICS TOOLS.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2657C1"/>
                </a:solidFill>
                <a:latin typeface="PT Sans Bold"/>
                <a:ea typeface="PT Sans Bold"/>
                <a:cs typeface="PT Sans Bold"/>
                <a:sym typeface="PT Sans Bold"/>
              </a:rPr>
              <a:t> BY BRIDGING THE GAP BETWEEN DATA AND DECISION-MAKING, OUR DASHBOARD SUPPORTS INCLUSIVE AND EVIDENCE-BASED DEVELOPMENT.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9082" y="5265146"/>
            <a:ext cx="8074918" cy="208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2657C1"/>
                </a:solidFill>
                <a:latin typeface="PT Sans Bold"/>
                <a:ea typeface="PT Sans Bold"/>
                <a:cs typeface="PT Sans Bold"/>
                <a:sym typeface="PT Sans Bold"/>
              </a:rPr>
              <a:t>KEY LEARNINGS:</a:t>
            </a: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2657C1"/>
                </a:solidFill>
                <a:latin typeface="PT Sans Bold"/>
                <a:ea typeface="PT Sans Bold"/>
                <a:cs typeface="PT Sans Bold"/>
                <a:sym typeface="PT Sans Bold"/>
              </a:rPr>
              <a:t>DATA CLEANING AND VISUALIZATION USING POWER BI.</a:t>
            </a: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2657C1"/>
                </a:solidFill>
                <a:latin typeface="PT Sans Bold"/>
                <a:ea typeface="PT Sans Bold"/>
                <a:cs typeface="PT Sans Bold"/>
                <a:sym typeface="PT Sans Bold"/>
              </a:rPr>
              <a:t>DASHBOARD STORYTELLING FOR SOCIAL IMPACT.</a:t>
            </a: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2657C1"/>
                </a:solidFill>
                <a:latin typeface="PT Sans Bold"/>
                <a:ea typeface="PT Sans Bold"/>
                <a:cs typeface="PT Sans Bold"/>
                <a:sym typeface="PT Sans Bold"/>
              </a:rPr>
              <a:t>IMPORTANCE OF COLLABORATION AND INTERPRETATION IN ANALYTICS.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6F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583420"/>
            <a:ext cx="6747241" cy="3812191"/>
          </a:xfrm>
          <a:custGeom>
            <a:avLst/>
            <a:gdLst/>
            <a:ahLst/>
            <a:cxnLst/>
            <a:rect r="r" b="b" t="t" l="l"/>
            <a:pathLst>
              <a:path h="3812191" w="6747241">
                <a:moveTo>
                  <a:pt x="0" y="0"/>
                </a:moveTo>
                <a:lnTo>
                  <a:pt x="6747241" y="0"/>
                </a:lnTo>
                <a:lnTo>
                  <a:pt x="6747241" y="3812190"/>
                </a:lnTo>
                <a:lnTo>
                  <a:pt x="0" y="3812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00681" y="1785711"/>
            <a:ext cx="6937678" cy="3876428"/>
          </a:xfrm>
          <a:custGeom>
            <a:avLst/>
            <a:gdLst/>
            <a:ahLst/>
            <a:cxnLst/>
            <a:rect r="r" b="b" t="t" l="l"/>
            <a:pathLst>
              <a:path h="3876428" w="6937678">
                <a:moveTo>
                  <a:pt x="0" y="0"/>
                </a:moveTo>
                <a:lnTo>
                  <a:pt x="6937678" y="0"/>
                </a:lnTo>
                <a:lnTo>
                  <a:pt x="6937678" y="3876428"/>
                </a:lnTo>
                <a:lnTo>
                  <a:pt x="0" y="38764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81128" y="2632004"/>
            <a:ext cx="6028356" cy="3390950"/>
          </a:xfrm>
          <a:custGeom>
            <a:avLst/>
            <a:gdLst/>
            <a:ahLst/>
            <a:cxnLst/>
            <a:rect r="r" b="b" t="t" l="l"/>
            <a:pathLst>
              <a:path h="3390950" w="6028356">
                <a:moveTo>
                  <a:pt x="0" y="0"/>
                </a:moveTo>
                <a:lnTo>
                  <a:pt x="6028357" y="0"/>
                </a:lnTo>
                <a:lnTo>
                  <a:pt x="6028357" y="3390950"/>
                </a:lnTo>
                <a:lnTo>
                  <a:pt x="0" y="33909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82492" y="-161925"/>
            <a:ext cx="9523016" cy="141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0"/>
              </a:lnSpc>
            </a:pPr>
            <a:r>
              <a:rPr lang="en-US" sz="83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Dashboard Visuals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144201"/>
            <a:ext cx="16230600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THE DASHBOARD FOLLOWS A PROFESSIONAL ANALYTICAL THEME DESIGNED FOR CLARITY, ACCESSIBILITY, AND QUICK INSIGHT DISCOVERY — INSPIRED BY CORPORATE BI STANDARDS AND PUBLIC POLICY DASHBOARDS.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351309"/>
            <a:ext cx="17259300" cy="250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399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 </a:t>
            </a:r>
            <a:r>
              <a:rPr lang="en-US" b="true" sz="2399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COLOR PALETTE &amp; AESTHETIC:</a:t>
            </a: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PRIMARY COLORS: SHADES OF BLUE AND WHITE, REPRESENTING TRUST, KNOWLEDGE, AND GOVERNANCE.</a:t>
            </a: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ACCENT COLORS: GREY AND LIGHT CYAN FOR SECONDARY HIGHLIGHTS.</a:t>
            </a: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PURPOSE: BLUE CREATES A CALM, RELIABLE VISUAL TONE THAT REFLECTS THE THEME OF DATA-DRIVEN GOVERNANCE AND SOCIAL DEVELOPMENT.</a:t>
            </a: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BACKGROUND: GRADIENT NAVY-TO-SLATE BLUE FOR PREMIUM DEPTH AND CONTRAST.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88" r="0" b="-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35248"/>
            <a:ext cx="18288000" cy="10322248"/>
            <a:chOff x="0" y="0"/>
            <a:chExt cx="3475695" cy="19617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75695" cy="1961778"/>
            </a:xfrm>
            <a:custGeom>
              <a:avLst/>
              <a:gdLst/>
              <a:ahLst/>
              <a:cxnLst/>
              <a:rect r="r" b="b" t="t" l="l"/>
              <a:pathLst>
                <a:path h="1961778" w="3475695">
                  <a:moveTo>
                    <a:pt x="0" y="0"/>
                  </a:moveTo>
                  <a:lnTo>
                    <a:pt x="3475695" y="0"/>
                  </a:lnTo>
                  <a:lnTo>
                    <a:pt x="3475695" y="1961778"/>
                  </a:lnTo>
                  <a:lnTo>
                    <a:pt x="0" y="1961778"/>
                  </a:lnTo>
                  <a:close/>
                </a:path>
              </a:pathLst>
            </a:custGeom>
            <a:solidFill>
              <a:srgbClr val="1A6FB0">
                <a:alpha val="8470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080711" y="3175839"/>
            <a:ext cx="2126578" cy="2126578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8B9EB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8498948" y="3718999"/>
            <a:ext cx="1290104" cy="1161093"/>
          </a:xfrm>
          <a:custGeom>
            <a:avLst/>
            <a:gdLst/>
            <a:ahLst/>
            <a:cxnLst/>
            <a:rect r="r" b="b" t="t" l="l"/>
            <a:pathLst>
              <a:path h="1161093" w="1290104">
                <a:moveTo>
                  <a:pt x="0" y="0"/>
                </a:moveTo>
                <a:lnTo>
                  <a:pt x="1290104" y="0"/>
                </a:lnTo>
                <a:lnTo>
                  <a:pt x="1290104" y="1161094"/>
                </a:lnTo>
                <a:lnTo>
                  <a:pt x="0" y="1161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1493698" y="5672704"/>
            <a:ext cx="21275396" cy="1734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80"/>
              </a:lnSpc>
            </a:pPr>
            <a:r>
              <a:rPr lang="en-US" b="true" sz="10129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DAG3tC2lCdI</dc:identifier>
  <dcterms:modified xsi:type="dcterms:W3CDTF">2011-08-01T06:04:30Z</dcterms:modified>
  <cp:revision>1</cp:revision>
  <dc:title>Blue Modern Visual Data &amp; Chart Presentation </dc:title>
</cp:coreProperties>
</file>